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5"/>
  </p:notesMasterIdLst>
  <p:sldIdLst>
    <p:sldId id="256" r:id="rId2"/>
    <p:sldId id="307" r:id="rId3"/>
    <p:sldId id="308" r:id="rId4"/>
    <p:sldId id="309" r:id="rId5"/>
    <p:sldId id="260" r:id="rId6"/>
    <p:sldId id="262" r:id="rId7"/>
    <p:sldId id="263" r:id="rId8"/>
    <p:sldId id="270" r:id="rId9"/>
    <p:sldId id="310" r:id="rId10"/>
    <p:sldId id="267" r:id="rId11"/>
    <p:sldId id="311" r:id="rId12"/>
    <p:sldId id="274" r:id="rId13"/>
    <p:sldId id="275" r:id="rId14"/>
    <p:sldId id="280" r:id="rId15"/>
    <p:sldId id="276" r:id="rId16"/>
    <p:sldId id="281" r:id="rId17"/>
    <p:sldId id="313" r:id="rId18"/>
    <p:sldId id="312" r:id="rId19"/>
    <p:sldId id="314" r:id="rId20"/>
    <p:sldId id="315" r:id="rId21"/>
    <p:sldId id="316" r:id="rId22"/>
    <p:sldId id="317" r:id="rId23"/>
    <p:sldId id="318" r:id="rId24"/>
    <p:sldId id="319" r:id="rId25"/>
    <p:sldId id="320" r:id="rId26"/>
    <p:sldId id="321" r:id="rId27"/>
    <p:sldId id="322" r:id="rId28"/>
    <p:sldId id="294" r:id="rId29"/>
    <p:sldId id="292" r:id="rId30"/>
    <p:sldId id="296" r:id="rId31"/>
    <p:sldId id="300" r:id="rId32"/>
    <p:sldId id="306" r:id="rId33"/>
    <p:sldId id="323" r:id="rId34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79" autoAdjust="0"/>
  </p:normalViewPr>
  <p:slideViewPr>
    <p:cSldViewPr>
      <p:cViewPr varScale="1">
        <p:scale>
          <a:sx n="82" d="100"/>
          <a:sy n="82" d="100"/>
        </p:scale>
        <p:origin x="-12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727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27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BDB5A3F-7CD7-47FA-8DE7-0CD0572336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648F5E3-BEFA-4B68-967C-442D279B9DE2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smtClean="0"/>
              <a:t>Рассказ ученика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white">
            <a:xfrm>
              <a:off x="0" y="720"/>
              <a:ext cx="5760" cy="864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white">
            <a:xfrm>
              <a:off x="0" y="4080"/>
              <a:ext cx="5760" cy="24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7" name="Picture 5" descr="URBBANND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ltGray">
            <a:xfrm>
              <a:off x="0" y="0"/>
              <a:ext cx="5760" cy="9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24384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CBBFF9-ED7B-47EC-81AC-7C8281FB2D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460D58-37EA-434F-8716-24DD0204DE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533400"/>
            <a:ext cx="1943100" cy="5562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533400"/>
            <a:ext cx="5676900" cy="5562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2A26DF-76CC-4E8B-B122-E346043EF4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C30401-F304-42B1-8390-96A01BB021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28E6E4-38A7-460F-94BF-A1E811A717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6E25F9-70EF-47CC-BA16-A2694D6519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BAD2F-B62C-4788-A30A-52282A9298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FA41AC-54B0-4CD9-B5A0-B773090336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F43966-CA78-4520-A7D7-0B6A56FFF6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07C088-2EB5-4B40-861D-CAB7420E49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391F22-9E63-4F56-8341-32B629E97A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2" name="Rectangle 3"/>
            <p:cNvSpPr>
              <a:spLocks noChangeArrowheads="1"/>
            </p:cNvSpPr>
            <p:nvPr/>
          </p:nvSpPr>
          <p:spPr bwMode="white">
            <a:xfrm>
              <a:off x="0" y="0"/>
              <a:ext cx="5760" cy="120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3" name="Rectangle 4"/>
            <p:cNvSpPr>
              <a:spLocks noChangeArrowheads="1"/>
            </p:cNvSpPr>
            <p:nvPr/>
          </p:nvSpPr>
          <p:spPr bwMode="white">
            <a:xfrm>
              <a:off x="0" y="4080"/>
              <a:ext cx="5760" cy="24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1034" name="Picture 5" descr="URBBANND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ltGray">
            <a:xfrm>
              <a:off x="0" y="0"/>
              <a:ext cx="576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33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4A866678-380A-42BC-96AA-E1BB526351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Ü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30000"/>
        <a:buBlip>
          <a:blip r:embed="rId14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w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15000"/>
        <a:buBlip>
          <a:blip r:embed="rId14"/>
        </a:buBlip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115000"/>
        <a:buBlip>
          <a:blip r:embed="rId14"/>
        </a:buBlip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115000"/>
        <a:buBlip>
          <a:blip r:embed="rId14"/>
        </a:buBlip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115000"/>
        <a:buBlip>
          <a:blip r:embed="rId14"/>
        </a:buBlip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115000"/>
        <a:buBlip>
          <a:blip r:embed="rId14"/>
        </a:buBlip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http://www.magister.msk.ru/library/bible/zb/zb185.gif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/>
        </p:nvSpPr>
        <p:spPr bwMode="auto">
          <a:xfrm>
            <a:off x="684213" y="404813"/>
            <a:ext cx="7620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 anchor="b"/>
          <a:lstStyle/>
          <a:p>
            <a:pPr eaLnBrk="0" hangingPunct="0">
              <a:defRPr/>
            </a:pPr>
            <a:r>
              <a:rPr lang="ru-RU" sz="4400" b="1" i="1">
                <a:solidFill>
                  <a:srgbClr val="FF0066"/>
                </a:solidFill>
                <a:latin typeface="Monotype Corsiva" pitchFamily="66" charset="0"/>
              </a:rPr>
              <a:t>Урок – путешествие</a:t>
            </a:r>
          </a:p>
        </p:txBody>
      </p:sp>
      <p:sp>
        <p:nvSpPr>
          <p:cNvPr id="2053" name="Rectangle 5"/>
          <p:cNvSpPr>
            <a:spLocks noGrp="1" noChangeArrowheads="1"/>
          </p:cNvSpPr>
          <p:nvPr/>
        </p:nvSpPr>
        <p:spPr bwMode="auto">
          <a:xfrm>
            <a:off x="228600" y="1557338"/>
            <a:ext cx="8686800" cy="51482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eaLnBrk="0" hangingPunct="0">
              <a:defRPr/>
            </a:pPr>
            <a:r>
              <a:rPr lang="ru-RU" sz="4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Тема урока </a:t>
            </a:r>
          </a:p>
          <a:p>
            <a:pPr eaLnBrk="0" hangingPunct="0">
              <a:defRPr/>
            </a:pPr>
            <a:r>
              <a:rPr lang="ru-RU" sz="5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«Православный центр Кубани»</a:t>
            </a:r>
          </a:p>
          <a:p>
            <a:pPr eaLnBrk="0" hangingPunct="0">
              <a:defRPr/>
            </a:pPr>
            <a:endParaRPr lang="ru-RU" sz="5000" b="1" i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eaLnBrk="0" hangingPunct="0">
              <a:defRPr/>
            </a:pPr>
            <a:r>
              <a:rPr lang="ru-RU" sz="3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Подготовил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а </a:t>
            </a:r>
            <a:r>
              <a:rPr lang="ru-RU" sz="3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учитель 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высшей </a:t>
            </a:r>
          </a:p>
          <a:p>
            <a:pPr eaLnBrk="0" hangingPunct="0">
              <a:defRPr/>
            </a:pPr>
            <a:r>
              <a:rPr lang="ru-RU" sz="3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квалификационной категории </a:t>
            </a:r>
          </a:p>
          <a:p>
            <a:pPr eaLnBrk="0" hangingPunct="0">
              <a:defRPr/>
            </a:pPr>
            <a:r>
              <a:rPr lang="ru-RU" sz="3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МОУ СОШ №</a:t>
            </a:r>
            <a:r>
              <a:rPr lang="ru-RU" sz="3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12</a:t>
            </a:r>
          </a:p>
          <a:p>
            <a:pPr eaLnBrk="0" hangingPunct="0">
              <a:defRPr/>
            </a:pPr>
            <a:r>
              <a:rPr lang="ru-RU" sz="3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Палатова Ольга Константиновна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4724400"/>
            <a:ext cx="8675688" cy="174307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mtClean="0">
                <a:latin typeface="Times New Roman" pitchFamily="18" charset="0"/>
              </a:rPr>
              <a:t>   </a:t>
            </a:r>
            <a:r>
              <a:rPr lang="ru-RU" sz="2800" smtClean="0">
                <a:latin typeface="Times New Roman" pitchFamily="18" charset="0"/>
              </a:rPr>
              <a:t>Апостол Андрей побывал у нас на Кубани. Здесь рожда</a:t>
            </a:r>
            <a:r>
              <a:rPr lang="ru-RU" sz="2400" i="1" smtClean="0">
                <a:latin typeface="Arial" charset="0"/>
              </a:rPr>
              <a:t>лись</a:t>
            </a:r>
            <a:r>
              <a:rPr lang="ru-RU" sz="2800" smtClean="0">
                <a:latin typeface="Times New Roman" pitchFamily="18" charset="0"/>
              </a:rPr>
              <a:t> первые христианские общины.</a:t>
            </a:r>
            <a:r>
              <a:rPr lang="ru-RU" smtClean="0">
                <a:latin typeface="Times New Roman" pitchFamily="18" charset="0"/>
              </a:rPr>
              <a:t>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mtClean="0">
                <a:latin typeface="Times New Roman" pitchFamily="18" charset="0"/>
              </a:rPr>
              <a:t>Памятники православия найденные на Тамани.     </a:t>
            </a:r>
          </a:p>
        </p:txBody>
      </p:sp>
      <p:sp>
        <p:nvSpPr>
          <p:cNvPr id="12291" name="Text Box 7"/>
          <p:cNvSpPr txBox="1">
            <a:spLocks noChangeArrowheads="1"/>
          </p:cNvSpPr>
          <p:nvPr/>
        </p:nvSpPr>
        <p:spPr bwMode="auto">
          <a:xfrm>
            <a:off x="5470525" y="13366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ru-RU"/>
          </a:p>
        </p:txBody>
      </p:sp>
      <p:pic>
        <p:nvPicPr>
          <p:cNvPr id="12292" name="Picture 8" descr="5009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313" y="188913"/>
            <a:ext cx="3478212" cy="447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5009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188913"/>
            <a:ext cx="5957888" cy="633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260350"/>
            <a:ext cx="7772400" cy="32004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mtClean="0"/>
              <a:t>    1794 году на Тамани появляется первый храм заложенный переселившимися на гостеприимные берега Кубани казаки. Здесь был заложен храм Покрова Пресвятой Богородицы. По легенде колокола были отлиты из пушек запорожцев.</a:t>
            </a:r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3032125" y="43846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ru-RU"/>
          </a:p>
        </p:txBody>
      </p:sp>
      <p:pic>
        <p:nvPicPr>
          <p:cNvPr id="14340" name="Picture 5" descr="5009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3213100"/>
            <a:ext cx="4608512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rgbClr val="CC3300">
                <a:alpha val="50000"/>
              </a:srgbClr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rgbClr val="FF3300"/>
                </a:solidFill>
              </a:rPr>
              <a:t>Стили церковной архитектуры на Кубани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3352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3600" i="1" smtClean="0"/>
              <a:t>Византийский стиль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600" i="1" smtClean="0"/>
              <a:t>Московская школа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600" i="1" smtClean="0"/>
              <a:t>Шатровый стиль</a:t>
            </a:r>
          </a:p>
          <a:p>
            <a:pPr eaLnBrk="1" hangingPunct="1">
              <a:buFont typeface="Wingdings" pitchFamily="2" charset="2"/>
              <a:buNone/>
            </a:pPr>
            <a:endParaRPr lang="ru-RU" sz="3600" i="1" smtClean="0"/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</p:txBody>
      </p:sp>
      <p:pic>
        <p:nvPicPr>
          <p:cNvPr id="15364" name="Picture 4" descr="Отсканировано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676400"/>
            <a:ext cx="3622675" cy="41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79216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mtClean="0"/>
              <a:t>Византийский стиль</a:t>
            </a:r>
          </a:p>
        </p:txBody>
      </p:sp>
      <p:pic>
        <p:nvPicPr>
          <p:cNvPr id="16387" name="Picture 4" descr="Свято - Екатерининский храм 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1052513"/>
            <a:ext cx="4924425" cy="529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762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mtClean="0"/>
              <a:t>Московский стиль.</a:t>
            </a:r>
          </a:p>
        </p:txBody>
      </p:sp>
      <p:pic>
        <p:nvPicPr>
          <p:cNvPr id="17411" name="Picture 6" descr="Отсканировано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908050"/>
            <a:ext cx="5543550" cy="566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Rectangle 8"/>
          <p:cNvSpPr>
            <a:spLocks noChangeArrowheads="1"/>
          </p:cNvSpPr>
          <p:nvPr/>
        </p:nvSpPr>
        <p:spPr bwMode="auto">
          <a:xfrm>
            <a:off x="228600" y="3048000"/>
            <a:ext cx="8610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90000"/>
              </a:lnSpc>
              <a:spcBef>
                <a:spcPct val="500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endParaRPr lang="ru-RU" sz="280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86518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mtClean="0"/>
              <a:t>Шатровый стиль</a:t>
            </a:r>
          </a:p>
        </p:txBody>
      </p:sp>
      <p:pic>
        <p:nvPicPr>
          <p:cNvPr id="18435" name="Picture 4" descr="Михаило - Архангельский храм 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052513"/>
            <a:ext cx="5830888" cy="549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rgbClr val="CC3300">
                <a:alpha val="50000"/>
              </a:srgbClr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rgbClr val="FF3300"/>
                </a:solidFill>
              </a:rPr>
              <a:t>Путешествие по краю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 descr="Михаило - Архангельский храм с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2479675"/>
            <a:ext cx="4752975" cy="411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47" name="Picture 3" descr="Михаило-Архангельский храм 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06875" y="188913"/>
            <a:ext cx="4752975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2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8294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1" name="Picture 3" descr="Свято - Богородицкий храм с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4663" y="1989138"/>
            <a:ext cx="46482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970" name="Picture 2" descr="Рождество - Богородский храм с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333375"/>
            <a:ext cx="4535488" cy="453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83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rgbClr val="CC3300">
                <a:alpha val="50000"/>
              </a:srgbClr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rgbClr val="FF3300"/>
                </a:solidFill>
              </a:rPr>
              <a:t>Цель урока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mtClean="0"/>
              <a:t>Приобщение к православной культуре через культовую (православную) архитектуру Краснодарского края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5" name="Picture 3" descr="Свято - Вознесенский храм с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2574925"/>
            <a:ext cx="4464050" cy="394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994" name="Picture 2" descr="Свято - Богоявленский храм с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29100" y="188913"/>
            <a:ext cx="456565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84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84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 descr="свято - Духов монастыр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4945063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019" name="Picture 3" descr="Свято - Михайловский храм 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638" y="1989138"/>
            <a:ext cx="4702175" cy="438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6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6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60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60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3" name="Picture 3" descr="Свято - Никльский храм п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989138"/>
            <a:ext cx="4718050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44" name="Picture 4" descr="Свято - Никольский храм 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538" y="333375"/>
            <a:ext cx="4525962" cy="475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7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87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 descr="Свято - Покровский храм 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60350"/>
            <a:ext cx="466090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67" name="Picture 3" descr="Свято - Троицкий храм 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538" y="2205038"/>
            <a:ext cx="4506912" cy="424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88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88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2" descr="свято - успенский храм 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541588"/>
            <a:ext cx="4176713" cy="397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1" name="Picture 3" descr="Спасо - Вознесенский храм 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4300" y="260350"/>
            <a:ext cx="4889500" cy="444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89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 descr="Свято - Георгиевский храм 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76250"/>
            <a:ext cx="4608513" cy="495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5" name="Picture 3" descr="Свято - Георгиевский храм под Краснодаро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1557338"/>
            <a:ext cx="3806825" cy="502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0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0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Свято - Екатерининский храм 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882775"/>
            <a:ext cx="4248150" cy="456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3" descr="Свято - Троицкий храм 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22750" y="404813"/>
            <a:ext cx="4487863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Храм Рождества Христова 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260350"/>
            <a:ext cx="4124325" cy="48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 descr="церковь С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1784350"/>
            <a:ext cx="3590925" cy="473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684213" y="188913"/>
            <a:ext cx="7772400" cy="73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 anchor="b"/>
          <a:lstStyle/>
          <a:p>
            <a:pPr>
              <a:defRPr/>
            </a:pPr>
            <a:r>
              <a:rPr lang="ru-RU" sz="4400">
                <a:solidFill>
                  <a:schemeClr val="tx2"/>
                </a:solidFill>
                <a:latin typeface="Impact" pitchFamily="34" charset="0"/>
              </a:rPr>
              <a:t>Тест </a:t>
            </a: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323850" y="1196975"/>
            <a:ext cx="8134350" cy="489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algn="l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z="3200">
                <a:latin typeface="Arial Narrow" pitchFamily="34" charset="0"/>
              </a:rPr>
              <a:t>1.Кто построил первый храм в мире.</a:t>
            </a:r>
          </a:p>
          <a:p>
            <a:pPr marL="609600" indent="-609600" algn="l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z="3200">
                <a:latin typeface="Arial Narrow" pitchFamily="34" charset="0"/>
              </a:rPr>
              <a:t>А) царь Давид</a:t>
            </a:r>
          </a:p>
          <a:p>
            <a:pPr marL="609600" indent="-609600" algn="l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z="3200" u="sng">
                <a:latin typeface="Arial Narrow" pitchFamily="34" charset="0"/>
              </a:rPr>
              <a:t>Б)царь Соломон</a:t>
            </a:r>
          </a:p>
          <a:p>
            <a:pPr marL="609600" indent="-609600" algn="l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z="3200">
                <a:latin typeface="Arial Narrow" pitchFamily="34" charset="0"/>
              </a:rPr>
              <a:t>В) царь Константин</a:t>
            </a:r>
            <a:endParaRPr lang="ru-RU" sz="3200">
              <a:latin typeface="Arial" charset="0"/>
            </a:endParaRPr>
          </a:p>
          <a:p>
            <a:pPr marL="609600" indent="-609600" algn="l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endParaRPr lang="ru-RU" sz="3200">
              <a:latin typeface="Arial" charset="0"/>
            </a:endParaRPr>
          </a:p>
          <a:p>
            <a:pPr marL="609600" indent="-609600" algn="l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z="3200"/>
              <a:t>2. Назовите Родину православия.</a:t>
            </a:r>
          </a:p>
          <a:p>
            <a:pPr marL="609600" indent="-609600" algn="l"/>
            <a:r>
              <a:rPr lang="ru-RU" sz="3200"/>
              <a:t>А) Иудея;</a:t>
            </a:r>
          </a:p>
          <a:p>
            <a:pPr marL="609600" indent="-609600" algn="l"/>
            <a:r>
              <a:rPr lang="ru-RU" sz="3200" u="sng"/>
              <a:t>Б) Византия;</a:t>
            </a:r>
          </a:p>
          <a:p>
            <a:pPr marL="609600" indent="-609600" algn="l"/>
            <a:r>
              <a:rPr lang="ru-RU" sz="3200"/>
              <a:t>В) Киевская Русь</a:t>
            </a:r>
          </a:p>
          <a:p>
            <a:pPr marL="609600" indent="-609600" algn="l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endParaRPr lang="ru-RU" sz="320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8913"/>
            <a:ext cx="7772400" cy="59070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3. Из скольких частей состоит иудейский храм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u="sng" smtClean="0"/>
              <a:t>А) 3;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Б) 2;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В)1.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4. Из скольких частей состоит православный храм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А)1;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Б) 2;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u="sng" smtClean="0"/>
              <a:t>В)3</a:t>
            </a:r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rgbClr val="CC3300">
                <a:alpha val="50000"/>
              </a:srgbClr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rgbClr val="FF3300"/>
                </a:solidFill>
              </a:rPr>
              <a:t>Задачи урока: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/>
              <a:t>Знакомство с историей православия на Кубани;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Формирование эстетического восприятия окружающей среды;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Закрепление навыков работы учащихся с дополнительными источниками информации;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Рассмотреть прошлое народов, заселявших территорию Кубани.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33375"/>
            <a:ext cx="7772400" cy="5762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5. Выберите название первого православного храма на Кубани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А) храм Соломона;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u="sng" smtClean="0"/>
              <a:t>Б) храм Покрова;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В) Ильинский храм.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6. Назовите церковный стиль Кубани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А) </a:t>
            </a:r>
            <a:r>
              <a:rPr lang="ru-RU" u="sng" smtClean="0"/>
              <a:t>барокко;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Б) рококо;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В) ампир.</a:t>
            </a:r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33375"/>
            <a:ext cx="7772400" cy="5762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7. Где был построен первый храм на Кубани.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А) Тамань;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u="sng" smtClean="0"/>
              <a:t>Б)Тмутаракань;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В) Екатеринодар.</a:t>
            </a:r>
            <a:endParaRPr lang="ru-RU" smtClean="0"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ru-RU" smtClean="0"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8. Кто первый проповедовал на Кубани православие.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u="sng" smtClean="0"/>
              <a:t>А) Андрей;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Б) Святослав;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В) Игорь.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04813"/>
            <a:ext cx="7772400" cy="56911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9. Назовите главный храм Кубани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А) Троицкий;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Б) Ильинский;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u="sng" smtClean="0"/>
              <a:t>В) Екатерининский.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10. Какой храм Кубани был построен в честь небесного покровителя казаков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А</a:t>
            </a:r>
            <a:r>
              <a:rPr lang="ru-RU" u="sng" smtClean="0"/>
              <a:t>) Александра Невского;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Б) Святитель Николая;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В) Пророка Ильи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060575"/>
            <a:ext cx="7772400" cy="1143000"/>
          </a:xfrm>
          <a:effectLst>
            <a:outerShdw dist="35921" dir="2700000" algn="ctr" rotWithShape="0">
              <a:srgbClr val="CC3300">
                <a:alpha val="50000"/>
              </a:srgbClr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ru-RU" sz="4000" smtClean="0">
                <a:solidFill>
                  <a:srgbClr val="FF3300"/>
                </a:solidFill>
              </a:rPr>
              <a:t>Спасибо за активное участие в ходе урока!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989138"/>
            <a:ext cx="7772400" cy="1143000"/>
          </a:xfrm>
          <a:effectLst>
            <a:outerShdw dist="35921" dir="2700000" algn="ctr" rotWithShape="0">
              <a:srgbClr val="CC3300">
                <a:alpha val="50000"/>
              </a:srgbClr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ru-RU" sz="5400" smtClean="0">
                <a:solidFill>
                  <a:srgbClr val="FF3300"/>
                </a:solidFill>
                <a:latin typeface="Georgia" pitchFamily="18" charset="0"/>
              </a:rPr>
              <a:t>Путешествие в прошлое христианства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ChangeArrowheads="1"/>
          </p:cNvSpPr>
          <p:nvPr/>
        </p:nvSpPr>
        <p:spPr bwMode="auto">
          <a:xfrm>
            <a:off x="685800" y="214313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CC3300">
                <a:alpha val="50000"/>
              </a:srgbClr>
            </a:outerShdw>
          </a:effectLst>
        </p:spPr>
        <p:txBody>
          <a:bodyPr anchor="b"/>
          <a:lstStyle/>
          <a:p>
            <a:pPr>
              <a:defRPr/>
            </a:pPr>
            <a:r>
              <a:rPr lang="ru-RU" sz="4400" b="1">
                <a:solidFill>
                  <a:srgbClr val="FF3300"/>
                </a:solidFill>
                <a:latin typeface="Arial Unicode MS" pitchFamily="34" charset="-128"/>
              </a:rPr>
              <a:t>Соломон</a:t>
            </a:r>
            <a:r>
              <a:rPr lang="ru-RU" sz="4400" b="1">
                <a:solidFill>
                  <a:schemeClr val="tx2"/>
                </a:solidFill>
                <a:latin typeface="Arial Unicode MS" pitchFamily="34" charset="-128"/>
              </a:rPr>
              <a:t> </a:t>
            </a:r>
          </a:p>
        </p:txBody>
      </p:sp>
      <p:pic>
        <p:nvPicPr>
          <p:cNvPr id="717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1295400"/>
            <a:ext cx="396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228600" y="1052513"/>
            <a:ext cx="86868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z="1600">
                <a:latin typeface="Arial Narrow" pitchFamily="34" charset="0"/>
              </a:rPr>
              <a:t>       </a:t>
            </a:r>
            <a:endParaRPr lang="ru-RU" sz="1600" i="1">
              <a:latin typeface="Arial Narrow" pitchFamily="34" charset="0"/>
            </a:endParaRPr>
          </a:p>
        </p:txBody>
      </p:sp>
      <p:sp>
        <p:nvSpPr>
          <p:cNvPr id="7173" name="Rectangle 6"/>
          <p:cNvSpPr>
            <a:spLocks noChangeArrowheads="1"/>
          </p:cNvSpPr>
          <p:nvPr/>
        </p:nvSpPr>
        <p:spPr bwMode="auto">
          <a:xfrm>
            <a:off x="1331913" y="5486400"/>
            <a:ext cx="61198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latin typeface="Arial" charset="0"/>
              </a:rPr>
              <a:t>«</a:t>
            </a:r>
            <a:r>
              <a:rPr lang="ru-RU" sz="12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3-я Книга Царств</a:t>
            </a:r>
            <a:r>
              <a:rPr lang="ru-RU" sz="1200">
                <a:latin typeface="Arial" charset="0"/>
              </a:rPr>
              <a:t>»</a:t>
            </a:r>
            <a:r>
              <a:rPr lang="ru-RU" sz="12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гл. </a:t>
            </a:r>
            <a:r>
              <a:rPr lang="ru-RU" sz="12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3-11</a:t>
            </a:r>
            <a:r>
              <a:rPr lang="ru-RU" sz="12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; </a:t>
            </a:r>
            <a:r>
              <a:rPr lang="ru-RU" sz="1200">
                <a:latin typeface="Arial" charset="0"/>
              </a:rPr>
              <a:t> «</a:t>
            </a:r>
            <a:r>
              <a:rPr lang="ru-RU" sz="12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1-я Книга Паралипоменон</a:t>
            </a:r>
            <a:r>
              <a:rPr lang="ru-RU" sz="1200">
                <a:latin typeface="Arial" charset="0"/>
              </a:rPr>
              <a:t>»</a:t>
            </a:r>
          </a:p>
          <a:p>
            <a:r>
              <a:rPr lang="ru-RU" sz="12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гл. </a:t>
            </a:r>
            <a:r>
              <a:rPr lang="ru-RU" sz="12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22, 28, 29</a:t>
            </a:r>
            <a:r>
              <a:rPr lang="ru-RU" sz="12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и </a:t>
            </a:r>
            <a:r>
              <a:rPr lang="ru-RU" sz="1200">
                <a:latin typeface="Arial" charset="0"/>
              </a:rPr>
              <a:t>«</a:t>
            </a:r>
            <a:r>
              <a:rPr lang="ru-RU" sz="12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2-я Книга Паралипоменон</a:t>
            </a:r>
            <a:r>
              <a:rPr lang="ru-RU" sz="1200">
                <a:latin typeface="Arial" charset="0"/>
              </a:rPr>
              <a:t>»</a:t>
            </a:r>
            <a:r>
              <a:rPr lang="ru-RU" sz="12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гл. </a:t>
            </a:r>
            <a:r>
              <a:rPr lang="ru-RU" sz="12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1-9</a:t>
            </a:r>
            <a:r>
              <a:rPr lang="ru-RU" sz="12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</a:p>
          <a:p>
            <a:pPr eaLnBrk="0" hangingPunct="0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1-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228600"/>
            <a:ext cx="2540000" cy="328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4" descr="9AW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28600"/>
            <a:ext cx="273367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6" descr="issue_1539_020116_17323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9700" y="4652963"/>
            <a:ext cx="3716338" cy="206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7" descr="http://www.magister.msk.ru/library/bible/zb/zb185.gif"/>
          <p:cNvPicPr>
            <a:picLocks noChangeAspect="1" noChangeArrowheads="1"/>
          </p:cNvPicPr>
          <p:nvPr/>
        </p:nvPicPr>
        <p:blipFill>
          <a:blip r:embed="rId5" r:link="rId6" cstate="print"/>
          <a:srcRect/>
          <a:stretch>
            <a:fillRect/>
          </a:stretch>
        </p:blipFill>
        <p:spPr bwMode="auto">
          <a:xfrm>
            <a:off x="304800" y="4945063"/>
            <a:ext cx="4411663" cy="173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Rectangle 9"/>
          <p:cNvSpPr>
            <a:spLocks noChangeArrowheads="1"/>
          </p:cNvSpPr>
          <p:nvPr/>
        </p:nvSpPr>
        <p:spPr bwMode="auto">
          <a:xfrm>
            <a:off x="1979613" y="3200400"/>
            <a:ext cx="42481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solidFill>
                  <a:srgbClr val="FF3300"/>
                </a:solidFill>
              </a:rPr>
              <a:t>Храм Соломона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1008063"/>
          </a:xfrm>
          <a:effectLst>
            <a:outerShdw dist="35921" dir="2700000" algn="ctr" rotWithShape="0">
              <a:srgbClr val="CC3300">
                <a:alpha val="50000"/>
              </a:srgbClr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rgbClr val="FF3300"/>
                </a:solidFill>
              </a:rPr>
              <a:t>Схема храма Соломона</a:t>
            </a:r>
          </a:p>
        </p:txBody>
      </p:sp>
      <p:sp>
        <p:nvSpPr>
          <p:cNvPr id="9219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692275" y="1628775"/>
            <a:ext cx="3886200" cy="2057400"/>
          </a:xfrm>
          <a:solidFill>
            <a:schemeClr val="tx1"/>
          </a:solidFill>
          <a:ln w="76200">
            <a:solidFill>
              <a:schemeClr val="accent2"/>
            </a:solidFill>
          </a:ln>
        </p:spPr>
        <p:txBody>
          <a:bodyPr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2400" smtClean="0">
              <a:solidFill>
                <a:schemeClr val="bg2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2400" smtClean="0">
              <a:solidFill>
                <a:schemeClr val="bg2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2400" smtClean="0">
                <a:solidFill>
                  <a:schemeClr val="bg2"/>
                </a:solidFill>
                <a:latin typeface="Times New Roman" pitchFamily="18" charset="0"/>
              </a:rPr>
              <a:t>храм</a:t>
            </a:r>
          </a:p>
        </p:txBody>
      </p:sp>
      <p:sp>
        <p:nvSpPr>
          <p:cNvPr id="9220" name="Rectangle 6"/>
          <p:cNvSpPr>
            <a:spLocks noChangeArrowheads="1"/>
          </p:cNvSpPr>
          <p:nvPr/>
        </p:nvSpPr>
        <p:spPr bwMode="auto">
          <a:xfrm>
            <a:off x="5580063" y="1628775"/>
            <a:ext cx="1295400" cy="2057400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bg2"/>
                </a:solidFill>
              </a:rPr>
              <a:t>«Святая </a:t>
            </a:r>
          </a:p>
          <a:p>
            <a:pPr>
              <a:spcBef>
                <a:spcPct val="50000"/>
              </a:spcBef>
            </a:pPr>
            <a:r>
              <a:rPr lang="ru-RU">
                <a:solidFill>
                  <a:schemeClr val="bg2"/>
                </a:solidFill>
              </a:rPr>
              <a:t>Святых»</a:t>
            </a:r>
          </a:p>
          <a:p>
            <a:r>
              <a:rPr lang="ru-RU"/>
              <a:t>«</a:t>
            </a:r>
          </a:p>
        </p:txBody>
      </p:sp>
      <p:sp>
        <p:nvSpPr>
          <p:cNvPr id="9221" name="Rectangle 7"/>
          <p:cNvSpPr>
            <a:spLocks noChangeArrowheads="1"/>
          </p:cNvSpPr>
          <p:nvPr/>
        </p:nvSpPr>
        <p:spPr bwMode="auto">
          <a:xfrm>
            <a:off x="-34925" y="4508500"/>
            <a:ext cx="9144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Храм состоял из трех частей, в первую и во вторую части допускались все иудеи, </a:t>
            </a:r>
            <a:r>
              <a:rPr lang="ru-RU" sz="2000">
                <a:latin typeface="Arial" charset="0"/>
              </a:rPr>
              <a:t>в третью</a:t>
            </a:r>
            <a:r>
              <a:rPr lang="ru-RU" sz="2000"/>
              <a:t> </a:t>
            </a:r>
            <a:r>
              <a:rPr lang="ru-RU"/>
              <a:t>– только первосвященники.</a:t>
            </a:r>
          </a:p>
          <a:p>
            <a:pPr>
              <a:spcBef>
                <a:spcPct val="50000"/>
              </a:spcBef>
            </a:pPr>
            <a:r>
              <a:rPr lang="ru-RU"/>
              <a:t>Со временем храм был уничтожен.</a:t>
            </a:r>
          </a:p>
          <a:p>
            <a:pPr>
              <a:spcBef>
                <a:spcPct val="50000"/>
              </a:spcBef>
            </a:pPr>
            <a:endParaRPr lang="ru-RU" i="1"/>
          </a:p>
        </p:txBody>
      </p:sp>
      <p:sp>
        <p:nvSpPr>
          <p:cNvPr id="9222" name="Прямоугольник 1"/>
          <p:cNvSpPr>
            <a:spLocks noChangeArrowheads="1"/>
          </p:cNvSpPr>
          <p:nvPr/>
        </p:nvSpPr>
        <p:spPr bwMode="auto">
          <a:xfrm>
            <a:off x="1187450" y="1196975"/>
            <a:ext cx="6048375" cy="3168650"/>
          </a:xfrm>
          <a:prstGeom prst="rect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9223" name="TextBox 2"/>
          <p:cNvSpPr txBox="1">
            <a:spLocks noChangeArrowheads="1"/>
          </p:cNvSpPr>
          <p:nvPr/>
        </p:nvSpPr>
        <p:spPr bwMode="auto">
          <a:xfrm>
            <a:off x="3268663" y="3825875"/>
            <a:ext cx="9636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Двор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1403350" y="404813"/>
            <a:ext cx="70199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CC3300"/>
            </a:outerShdw>
          </a:effectLst>
        </p:spPr>
        <p:txBody>
          <a:bodyPr>
            <a:spAutoFit/>
          </a:bodyPr>
          <a:lstStyle/>
          <a:p>
            <a:pPr algn="l">
              <a:defRPr/>
            </a:pPr>
            <a:r>
              <a:rPr lang="ru-RU" sz="4400">
                <a:solidFill>
                  <a:srgbClr val="FF3300"/>
                </a:solidFill>
                <a:latin typeface="Impact" pitchFamily="34" charset="0"/>
              </a:rPr>
              <a:t>Схема православного храма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990600" y="1676400"/>
            <a:ext cx="1219200" cy="3200400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>
                <a:solidFill>
                  <a:schemeClr val="bg2"/>
                </a:solidFill>
              </a:rPr>
              <a:t>притвор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2209800" y="1676400"/>
            <a:ext cx="4419600" cy="3200400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l"/>
            <a:endParaRPr lang="ru-RU">
              <a:solidFill>
                <a:schemeClr val="bg2"/>
              </a:solidFill>
            </a:endParaRPr>
          </a:p>
          <a:p>
            <a:pPr marL="342900" indent="-342900" algn="l"/>
            <a:endParaRPr lang="ru-RU">
              <a:solidFill>
                <a:schemeClr val="bg2"/>
              </a:solidFill>
            </a:endParaRPr>
          </a:p>
          <a:p>
            <a:pPr marL="342900" indent="-342900" algn="l"/>
            <a:endParaRPr lang="ru-RU">
              <a:solidFill>
                <a:schemeClr val="bg2"/>
              </a:solidFill>
            </a:endParaRPr>
          </a:p>
          <a:p>
            <a:pPr marL="342900" indent="-342900" algn="l"/>
            <a:endParaRPr lang="ru-RU">
              <a:solidFill>
                <a:schemeClr val="bg2"/>
              </a:solidFill>
            </a:endParaRPr>
          </a:p>
          <a:p>
            <a:pPr marL="342900" indent="-342900" algn="l"/>
            <a:r>
              <a:rPr lang="ru-RU">
                <a:solidFill>
                  <a:schemeClr val="bg2"/>
                </a:solidFill>
              </a:rPr>
              <a:t>           храм</a:t>
            </a: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6629400" y="1676400"/>
            <a:ext cx="1447800" cy="3200400"/>
          </a:xfrm>
          <a:prstGeom prst="rect">
            <a:avLst/>
          </a:prstGeom>
          <a:solidFill>
            <a:schemeClr val="tx1"/>
          </a:solidFill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chemeClr val="bg2"/>
              </a:solidFill>
            </a:endParaRPr>
          </a:p>
          <a:p>
            <a:r>
              <a:rPr lang="ru-RU">
                <a:solidFill>
                  <a:schemeClr val="bg2"/>
                </a:solidFill>
              </a:rPr>
              <a:t> алтарь </a:t>
            </a: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0" y="5791200"/>
            <a:ext cx="9196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/>
              <a:t>Сравните схему построения храма Соломона и православного храма.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rgbClr val="CC3300">
                <a:alpha val="50000"/>
              </a:srgbClr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rgbClr val="FF3300"/>
                </a:solidFill>
                <a:latin typeface="Georgia" pitchFamily="18" charset="0"/>
              </a:rPr>
              <a:t>Православие на Кубани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Заполярье">
  <a:themeElements>
    <a:clrScheme name="Заполярье 1">
      <a:dk1>
        <a:srgbClr val="000000"/>
      </a:dk1>
      <a:lt1>
        <a:srgbClr val="EAE8E2"/>
      </a:lt1>
      <a:dk2>
        <a:srgbClr val="5F5F5F"/>
      </a:dk2>
      <a:lt2>
        <a:srgbClr val="FDBC03"/>
      </a:lt2>
      <a:accent1>
        <a:srgbClr val="A7C1CB"/>
      </a:accent1>
      <a:accent2>
        <a:srgbClr val="A38D77"/>
      </a:accent2>
      <a:accent3>
        <a:srgbClr val="B6B6B6"/>
      </a:accent3>
      <a:accent4>
        <a:srgbClr val="C8C6C1"/>
      </a:accent4>
      <a:accent5>
        <a:srgbClr val="D0DDE2"/>
      </a:accent5>
      <a:accent6>
        <a:srgbClr val="937F6B"/>
      </a:accent6>
      <a:hlink>
        <a:srgbClr val="FFFFCC"/>
      </a:hlink>
      <a:folHlink>
        <a:srgbClr val="FFCC66"/>
      </a:folHlink>
    </a:clrScheme>
    <a:fontScheme name="Заполярье">
      <a:majorFont>
        <a:latin typeface="Impact"/>
        <a:ea typeface=""/>
        <a:cs typeface=""/>
      </a:majorFont>
      <a:minorFont>
        <a:latin typeface="Arial Narrow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Заполярье 1">
        <a:dk1>
          <a:srgbClr val="000000"/>
        </a:dk1>
        <a:lt1>
          <a:srgbClr val="EAE8E2"/>
        </a:lt1>
        <a:dk2>
          <a:srgbClr val="5F5F5F"/>
        </a:dk2>
        <a:lt2>
          <a:srgbClr val="FDBC03"/>
        </a:lt2>
        <a:accent1>
          <a:srgbClr val="A7C1CB"/>
        </a:accent1>
        <a:accent2>
          <a:srgbClr val="A38D77"/>
        </a:accent2>
        <a:accent3>
          <a:srgbClr val="B6B6B6"/>
        </a:accent3>
        <a:accent4>
          <a:srgbClr val="C8C6C1"/>
        </a:accent4>
        <a:accent5>
          <a:srgbClr val="D0DDE2"/>
        </a:accent5>
        <a:accent6>
          <a:srgbClr val="937F6B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полярье 2">
        <a:dk1>
          <a:srgbClr val="333333"/>
        </a:dk1>
        <a:lt1>
          <a:srgbClr val="FFFFFF"/>
        </a:lt1>
        <a:dk2>
          <a:srgbClr val="B75E31"/>
        </a:dk2>
        <a:lt2>
          <a:srgbClr val="463828"/>
        </a:lt2>
        <a:accent1>
          <a:srgbClr val="E09F98"/>
        </a:accent1>
        <a:accent2>
          <a:srgbClr val="E4D8CA"/>
        </a:accent2>
        <a:accent3>
          <a:srgbClr val="FFFFFF"/>
        </a:accent3>
        <a:accent4>
          <a:srgbClr val="2A2A2A"/>
        </a:accent4>
        <a:accent5>
          <a:srgbClr val="EDCDCA"/>
        </a:accent5>
        <a:accent6>
          <a:srgbClr val="CFC4B7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полярье 3">
        <a:dk1>
          <a:srgbClr val="333333"/>
        </a:dk1>
        <a:lt1>
          <a:srgbClr val="FFFFFF"/>
        </a:lt1>
        <a:dk2>
          <a:srgbClr val="4D4D4D"/>
        </a:dk2>
        <a:lt2>
          <a:srgbClr val="000000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2A2A2A"/>
        </a:accent4>
        <a:accent5>
          <a:srgbClr val="DCDCDC"/>
        </a:accent5>
        <a:accent6>
          <a:srgbClr val="C8C8C8"/>
        </a:accent6>
        <a:hlink>
          <a:srgbClr val="8080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полярье 4">
        <a:dk1>
          <a:srgbClr val="000000"/>
        </a:dk1>
        <a:lt1>
          <a:srgbClr val="EAE8E2"/>
        </a:lt1>
        <a:dk2>
          <a:srgbClr val="783A34"/>
        </a:dk2>
        <a:lt2>
          <a:srgbClr val="FFCC99"/>
        </a:lt2>
        <a:accent1>
          <a:srgbClr val="83AAAD"/>
        </a:accent1>
        <a:accent2>
          <a:srgbClr val="A06766"/>
        </a:accent2>
        <a:accent3>
          <a:srgbClr val="BEAEAE"/>
        </a:accent3>
        <a:accent4>
          <a:srgbClr val="C8C6C1"/>
        </a:accent4>
        <a:accent5>
          <a:srgbClr val="C1D2D3"/>
        </a:accent5>
        <a:accent6>
          <a:srgbClr val="915D5C"/>
        </a:accent6>
        <a:hlink>
          <a:srgbClr val="FFFFCC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Designs\Заполярье.pot</Template>
  <TotalTime>451</TotalTime>
  <Words>449</Words>
  <Application>Microsoft Office PowerPoint</Application>
  <PresentationFormat>Экран (4:3)</PresentationFormat>
  <Paragraphs>99</Paragraphs>
  <Slides>33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Заполярье</vt:lpstr>
      <vt:lpstr>Слайд 1</vt:lpstr>
      <vt:lpstr>Цель урока</vt:lpstr>
      <vt:lpstr>Задачи урока:</vt:lpstr>
      <vt:lpstr>Путешествие в прошлое христианства</vt:lpstr>
      <vt:lpstr>Слайд 5</vt:lpstr>
      <vt:lpstr>Слайд 6</vt:lpstr>
      <vt:lpstr>Схема храма Соломона</vt:lpstr>
      <vt:lpstr>Слайд 8</vt:lpstr>
      <vt:lpstr>Православие на Кубани </vt:lpstr>
      <vt:lpstr>Слайд 10</vt:lpstr>
      <vt:lpstr>Слайд 11</vt:lpstr>
      <vt:lpstr>Слайд 12</vt:lpstr>
      <vt:lpstr>Стили церковной архитектуры на Кубани</vt:lpstr>
      <vt:lpstr>Византийский стиль</vt:lpstr>
      <vt:lpstr>Московский стиль.</vt:lpstr>
      <vt:lpstr>Шатровый стиль</vt:lpstr>
      <vt:lpstr>Путешествие по краю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Спасибо за активное участие в ходе урока!</vt:lpstr>
    </vt:vector>
  </TitlesOfParts>
  <Company>11111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Teacher</dc:creator>
  <cp:lastModifiedBy>iac-u2</cp:lastModifiedBy>
  <cp:revision>33</cp:revision>
  <dcterms:created xsi:type="dcterms:W3CDTF">2006-04-21T12:15:53Z</dcterms:created>
  <dcterms:modified xsi:type="dcterms:W3CDTF">2014-02-13T12:34:55Z</dcterms:modified>
</cp:coreProperties>
</file>